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10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703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99" autoAdjust="0"/>
    <p:restoredTop sz="94637" autoAdjust="0"/>
  </p:normalViewPr>
  <p:slideViewPr>
    <p:cSldViewPr>
      <p:cViewPr varScale="1">
        <p:scale>
          <a:sx n="69" d="100"/>
          <a:sy n="69" d="100"/>
        </p:scale>
        <p:origin x="8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Times New Roman" panose="02020603050405020304" pitchFamily="18" charset="0"/>
              </a:defRPr>
            </a:lvl1pPr>
          </a:lstStyle>
          <a:p>
            <a:fld id="{30AA5699-6D55-44A8-9320-83109AA994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>
                <a:latin typeface="Times New Roman" panose="02020603050405020304" pitchFamily="18" charset="0"/>
              </a:defRPr>
            </a:lvl1pPr>
          </a:lstStyle>
          <a:p>
            <a:fld id="{2A1116B1-A8E4-4BBF-9EAC-2745A120BB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D3BF5-7F07-47FC-A2B3-309FB84CB80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2BCC9-6893-4E56-81BD-53FBF6B1E64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126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4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4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126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64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126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6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5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1265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5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5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5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6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6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126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1266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266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0FAD4C-61FA-41B7-9DE0-DA3EF94BA0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66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1B289-7FF0-4A47-85E2-E32EDC8D49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26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D0543-AE2A-4B42-8CBF-0B59C14AE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11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13428-769A-4EB5-B9EE-1EBF57B79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54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97AC0-C9B4-4B94-A789-52BC016C2C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89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76E41-B2BA-4876-91A0-E65B9C932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31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87C56-BE33-4185-BF79-1B5E875A4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2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6936B-9138-4552-A8D8-12EBBBDDE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56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235F0-7603-4C79-9184-150FD1B4A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98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942D3-8C29-4950-AB80-FD2860369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9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BB418-8B1D-4647-A018-362E354BB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9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161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62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162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116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162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1162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2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2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2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2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16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63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1163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3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3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3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3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3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6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163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16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116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116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F8655B-A543-4DA3-91DC-3183A07CFE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../../../Documents%20and%20Settings/logan/Local%20Settings/Temporary%20Internet%20Files/Content.IE5/YPQSHS4D/Slide%205" TargetMode="External"/><Relationship Id="rId18" Type="http://schemas.openxmlformats.org/officeDocument/2006/relationships/slide" Target="slide14.xml"/><Relationship Id="rId26" Type="http://schemas.openxmlformats.org/officeDocument/2006/relationships/slide" Target="slide18.xml"/><Relationship Id="rId3" Type="http://schemas.openxmlformats.org/officeDocument/2006/relationships/slideLayout" Target="../slideLayouts/slideLayout6.xml"/><Relationship Id="rId21" Type="http://schemas.openxmlformats.org/officeDocument/2006/relationships/slide" Target="slide44.xml"/><Relationship Id="rId34" Type="http://schemas.openxmlformats.org/officeDocument/2006/relationships/slide" Target="slide52.xml"/><Relationship Id="rId7" Type="http://schemas.openxmlformats.org/officeDocument/2006/relationships/slide" Target="slide12.xml"/><Relationship Id="rId12" Type="http://schemas.openxmlformats.org/officeDocument/2006/relationships/slide" Target="slide6.xml"/><Relationship Id="rId17" Type="http://schemas.openxmlformats.org/officeDocument/2006/relationships/slide" Target="slide3.xml"/><Relationship Id="rId25" Type="http://schemas.openxmlformats.org/officeDocument/2006/relationships/slide" Target="slide46.xml"/><Relationship Id="rId33" Type="http://schemas.openxmlformats.org/officeDocument/2006/relationships/slide" Target="slide50.xml"/><Relationship Id="rId2" Type="http://schemas.openxmlformats.org/officeDocument/2006/relationships/audio" Target="file:///A:\Jeopardy%20theme.mp3" TargetMode="External"/><Relationship Id="rId16" Type="http://schemas.openxmlformats.org/officeDocument/2006/relationships/slide" Target="slide10.xml"/><Relationship Id="rId20" Type="http://schemas.openxmlformats.org/officeDocument/2006/relationships/slide" Target="slide34.xml"/><Relationship Id="rId29" Type="http://schemas.openxmlformats.org/officeDocument/2006/relationships/slide" Target="slide48.xml"/><Relationship Id="rId1" Type="http://schemas.openxmlformats.org/officeDocument/2006/relationships/audio" Target="file:///D:\My%20DigitalWizard%20Stuff\Files\Jeopardy.mp3" TargetMode="External"/><Relationship Id="rId6" Type="http://schemas.openxmlformats.org/officeDocument/2006/relationships/hyperlink" Target="../../../Documents%20and%20Settings/logan/Local%20Settings/Temporary%20Internet%20Files/Content.IE5/YPQSHS4D/7" TargetMode="External"/><Relationship Id="rId11" Type="http://schemas.openxmlformats.org/officeDocument/2006/relationships/slide" Target="slide4.xml"/><Relationship Id="rId24" Type="http://schemas.openxmlformats.org/officeDocument/2006/relationships/slide" Target="slide36.xml"/><Relationship Id="rId32" Type="http://schemas.openxmlformats.org/officeDocument/2006/relationships/slide" Target="slide40.xml"/><Relationship Id="rId5" Type="http://schemas.openxmlformats.org/officeDocument/2006/relationships/slide" Target="slide2.xml"/><Relationship Id="rId15" Type="http://schemas.openxmlformats.org/officeDocument/2006/relationships/hyperlink" Target="../../../Documents%20and%20Settings/logan/Local%20Settings/Temporary%20Internet%20Files/Content.IE5/YPQSHS4D/6" TargetMode="External"/><Relationship Id="rId23" Type="http://schemas.openxmlformats.org/officeDocument/2006/relationships/slide" Target="slide26.xml"/><Relationship Id="rId28" Type="http://schemas.openxmlformats.org/officeDocument/2006/relationships/slide" Target="slide38.xml"/><Relationship Id="rId10" Type="http://schemas.openxmlformats.org/officeDocument/2006/relationships/slide" Target="slide42.xml"/><Relationship Id="rId19" Type="http://schemas.openxmlformats.org/officeDocument/2006/relationships/slide" Target="slide24.xml"/><Relationship Id="rId31" Type="http://schemas.openxmlformats.org/officeDocument/2006/relationships/slide" Target="slide30.xml"/><Relationship Id="rId4" Type="http://schemas.openxmlformats.org/officeDocument/2006/relationships/notesSlide" Target="../notesSlides/notesSlide1.xml"/><Relationship Id="rId9" Type="http://schemas.openxmlformats.org/officeDocument/2006/relationships/slide" Target="slide32.xml"/><Relationship Id="rId14" Type="http://schemas.openxmlformats.org/officeDocument/2006/relationships/slide" Target="slide8.xml"/><Relationship Id="rId22" Type="http://schemas.openxmlformats.org/officeDocument/2006/relationships/slide" Target="slide16.xml"/><Relationship Id="rId27" Type="http://schemas.openxmlformats.org/officeDocument/2006/relationships/slide" Target="slide28.xml"/><Relationship Id="rId30" Type="http://schemas.openxmlformats.org/officeDocument/2006/relationships/slide" Target="slide20.xml"/><Relationship Id="rId35" Type="http://schemas.openxmlformats.org/officeDocument/2006/relationships/image" Target="../media/image1.png"/><Relationship Id="rId8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A:\Jeopardy%20theme.mp3" TargetMode="External"/><Relationship Id="rId1" Type="http://schemas.openxmlformats.org/officeDocument/2006/relationships/audio" Target="file:///D:\My%20DigitalWizard%20Stuff\Files\Jeopardy.mp3" TargetMode="Externa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4800">
                <a:solidFill>
                  <a:srgbClr val="FFFFFF"/>
                </a:solidFill>
              </a:rPr>
              <a:t>Cell Jeopardy</a:t>
            </a:r>
          </a:p>
        </p:txBody>
      </p:sp>
      <p:graphicFrame>
        <p:nvGraphicFramePr>
          <p:cNvPr id="19464" name="Group 2056"/>
          <p:cNvGraphicFramePr>
            <a:graphicFrameLocks noGrp="1"/>
          </p:cNvGraphicFramePr>
          <p:nvPr/>
        </p:nvGraphicFramePr>
        <p:xfrm>
          <a:off x="381000" y="990600"/>
          <a:ext cx="8458200" cy="990600"/>
        </p:xfrm>
        <a:graphic>
          <a:graphicData uri="http://schemas.openxmlformats.org/drawingml/2006/table">
            <a:tbl>
              <a:tblPr/>
              <a:tblGrid>
                <a:gridCol w="1731963">
                  <a:extLst>
                    <a:ext uri="{9D8B030D-6E8A-4147-A177-3AD203B41FA5}">
                      <a16:colId xmlns:a16="http://schemas.microsoft.com/office/drawing/2014/main" val="792330564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3276257640"/>
                    </a:ext>
                  </a:extLst>
                </a:gridCol>
                <a:gridCol w="1652587">
                  <a:extLst>
                    <a:ext uri="{9D8B030D-6E8A-4147-A177-3AD203B41FA5}">
                      <a16:colId xmlns:a16="http://schemas.microsoft.com/office/drawing/2014/main" val="644265999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1567829136"/>
                    </a:ext>
                  </a:extLst>
                </a:gridCol>
                <a:gridCol w="1760537">
                  <a:extLst>
                    <a:ext uri="{9D8B030D-6E8A-4147-A177-3AD203B41FA5}">
                      <a16:colId xmlns:a16="http://schemas.microsoft.com/office/drawing/2014/main" val="3929373876"/>
                    </a:ext>
                  </a:extLst>
                </a:gridCol>
              </a:tblGrid>
              <a:tr h="990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types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Organelles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Organelles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application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Pictures!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951253"/>
                  </a:ext>
                </a:extLst>
              </a:tr>
            </a:tbl>
          </a:graphicData>
        </a:graphic>
      </p:graphicFrame>
      <p:sp>
        <p:nvSpPr>
          <p:cNvPr id="2080" name="Text Box 3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21336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5" action="ppaction://hlinksldjump"/>
              </a:rPr>
              <a:t>200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083" name="Text Box 35">
            <a:hlinkClick r:id="rId6" action="ppaction://hlinkfile"/>
          </p:cNvPr>
          <p:cNvSpPr txBox="1">
            <a:spLocks noChangeArrowheads="1"/>
          </p:cNvSpPr>
          <p:nvPr/>
        </p:nvSpPr>
        <p:spPr bwMode="auto">
          <a:xfrm>
            <a:off x="2362200" y="21336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7" action="ppaction://hlinksldjump"/>
              </a:rPr>
              <a:t>200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4038600" y="21336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8" action="ppaction://hlinksldjump"/>
              </a:rPr>
              <a:t>200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5638800" y="21336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9" action="ppaction://hlinksldjump"/>
              </a:rPr>
              <a:t>200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7239000" y="21336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10" action="ppaction://hlinksldjump"/>
              </a:rPr>
              <a:t>200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087" name="Text Box 39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28956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11" action="ppaction://hlinksldjump"/>
              </a:rPr>
              <a:t>400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088" name="Text Box 40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37338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12" action="ppaction://hlinksldjump"/>
              </a:rPr>
              <a:t>600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089" name="Text Box 41">
            <a:hlinkClick r:id="rId13" action="ppaction://hlinkfile"/>
          </p:cNvPr>
          <p:cNvSpPr txBox="1">
            <a:spLocks noChangeArrowheads="1"/>
          </p:cNvSpPr>
          <p:nvPr/>
        </p:nvSpPr>
        <p:spPr bwMode="auto">
          <a:xfrm>
            <a:off x="685800" y="45720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14" action="ppaction://hlinksldjump"/>
              </a:rPr>
              <a:t>800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090" name="Text Box 42">
            <a:hlinkClick r:id="rId15" action="ppaction://hlinkfile"/>
          </p:cNvPr>
          <p:cNvSpPr txBox="1">
            <a:spLocks noChangeArrowheads="1"/>
          </p:cNvSpPr>
          <p:nvPr/>
        </p:nvSpPr>
        <p:spPr bwMode="auto">
          <a:xfrm>
            <a:off x="533400" y="5410200"/>
            <a:ext cx="137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16" action="ppaction://hlinksldjump"/>
              </a:rPr>
              <a:t>1000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091" name="Text Box 43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2362200" y="28956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18" action="ppaction://hlinksldjump"/>
              </a:rPr>
              <a:t>400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092" name="Text Box 44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4038600" y="28956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19" action="ppaction://hlinksldjump"/>
              </a:rPr>
              <a:t>400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093" name="Text Box 45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5638800" y="28956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20" action="ppaction://hlinksldjump"/>
              </a:rPr>
              <a:t>400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094" name="Text Box 46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7239000" y="28956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21" action="ppaction://hlinksldjump"/>
              </a:rPr>
              <a:t>400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095" name="Text Box 47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2362200" y="37338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22" action="ppaction://hlinksldjump"/>
              </a:rPr>
              <a:t>600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096" name="Text Box 48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4038600" y="37338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23" action="ppaction://hlinksldjump"/>
              </a:rPr>
              <a:t>600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097" name="Text Box 49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5638800" y="37338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24" action="ppaction://hlinksldjump"/>
              </a:rPr>
              <a:t>600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098" name="Text Box 50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239000" y="37338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25" action="ppaction://hlinksldjump"/>
              </a:rPr>
              <a:t>600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099" name="Text Box 51">
            <a:hlinkClick r:id="rId13" action="ppaction://hlinkfile"/>
          </p:cNvPr>
          <p:cNvSpPr txBox="1">
            <a:spLocks noChangeArrowheads="1"/>
          </p:cNvSpPr>
          <p:nvPr/>
        </p:nvSpPr>
        <p:spPr bwMode="auto">
          <a:xfrm>
            <a:off x="2362200" y="45720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26" action="ppaction://hlinksldjump"/>
              </a:rPr>
              <a:t>800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100" name="Text Box 52">
            <a:hlinkClick r:id="rId13" action="ppaction://hlinkfile"/>
          </p:cNvPr>
          <p:cNvSpPr txBox="1">
            <a:spLocks noChangeArrowheads="1"/>
          </p:cNvSpPr>
          <p:nvPr/>
        </p:nvSpPr>
        <p:spPr bwMode="auto">
          <a:xfrm>
            <a:off x="4038600" y="45720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27" action="ppaction://hlinksldjump"/>
              </a:rPr>
              <a:t>800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101" name="Text Box 53">
            <a:hlinkClick r:id="rId13" action="ppaction://hlinkfile"/>
          </p:cNvPr>
          <p:cNvSpPr txBox="1">
            <a:spLocks noChangeArrowheads="1"/>
          </p:cNvSpPr>
          <p:nvPr/>
        </p:nvSpPr>
        <p:spPr bwMode="auto">
          <a:xfrm>
            <a:off x="5638800" y="45720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28" action="ppaction://hlinksldjump"/>
              </a:rPr>
              <a:t>800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102" name="Text Box 54">
            <a:hlinkClick r:id="rId13" action="ppaction://hlinkfile"/>
          </p:cNvPr>
          <p:cNvSpPr txBox="1">
            <a:spLocks noChangeArrowheads="1"/>
          </p:cNvSpPr>
          <p:nvPr/>
        </p:nvSpPr>
        <p:spPr bwMode="auto">
          <a:xfrm>
            <a:off x="7239000" y="4572000"/>
            <a:ext cx="1066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29" action="ppaction://hlinksldjump"/>
              </a:rPr>
              <a:t>800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103" name="Text Box 55">
            <a:hlinkClick r:id="rId15" action="ppaction://hlinkfile"/>
          </p:cNvPr>
          <p:cNvSpPr txBox="1">
            <a:spLocks noChangeArrowheads="1"/>
          </p:cNvSpPr>
          <p:nvPr/>
        </p:nvSpPr>
        <p:spPr bwMode="auto">
          <a:xfrm>
            <a:off x="2209800" y="5410200"/>
            <a:ext cx="137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30" action="ppaction://hlinksldjump"/>
              </a:rPr>
              <a:t>1000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104" name="Text Box 56">
            <a:hlinkClick r:id="rId15" action="ppaction://hlinkfile"/>
          </p:cNvPr>
          <p:cNvSpPr txBox="1">
            <a:spLocks noChangeArrowheads="1"/>
          </p:cNvSpPr>
          <p:nvPr/>
        </p:nvSpPr>
        <p:spPr bwMode="auto">
          <a:xfrm>
            <a:off x="3886200" y="5410200"/>
            <a:ext cx="137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31" action="ppaction://hlinksldjump"/>
              </a:rPr>
              <a:t>1000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105" name="Text Box 57">
            <a:hlinkClick r:id="rId15" action="ppaction://hlinkfile"/>
          </p:cNvPr>
          <p:cNvSpPr txBox="1">
            <a:spLocks noChangeArrowheads="1"/>
          </p:cNvSpPr>
          <p:nvPr/>
        </p:nvSpPr>
        <p:spPr bwMode="auto">
          <a:xfrm>
            <a:off x="5562600" y="5410200"/>
            <a:ext cx="137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32" action="ppaction://hlinksldjump"/>
              </a:rPr>
              <a:t>1000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106" name="Text Box 58">
            <a:hlinkClick r:id="rId15" action="ppaction://hlinkfile"/>
          </p:cNvPr>
          <p:cNvSpPr txBox="1">
            <a:spLocks noChangeArrowheads="1"/>
          </p:cNvSpPr>
          <p:nvPr/>
        </p:nvSpPr>
        <p:spPr bwMode="auto">
          <a:xfrm>
            <a:off x="7162800" y="5410200"/>
            <a:ext cx="137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  <a:hlinkClick r:id="rId33" action="ppaction://hlinksldjump"/>
              </a:rPr>
              <a:t>1000</a:t>
            </a: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159" name="Text Box 111"/>
          <p:cNvSpPr txBox="1">
            <a:spLocks noChangeArrowheads="1"/>
          </p:cNvSpPr>
          <p:nvPr/>
        </p:nvSpPr>
        <p:spPr bwMode="auto">
          <a:xfrm>
            <a:off x="8382000" y="6096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2165" name="Text Box 117"/>
          <p:cNvSpPr txBox="1">
            <a:spLocks noChangeArrowheads="1"/>
          </p:cNvSpPr>
          <p:nvPr/>
        </p:nvSpPr>
        <p:spPr bwMode="auto">
          <a:xfrm>
            <a:off x="0" y="-49213"/>
            <a:ext cx="2052638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solidFill>
                  <a:schemeClr val="accent1"/>
                </a:solidFill>
                <a:latin typeface="Times New Roman" panose="02020603050405020304" pitchFamily="18" charset="0"/>
                <a:hlinkClick r:id="rId34" action="ppaction://hlinksldjump"/>
              </a:rPr>
              <a:t>Final Jeopardy</a:t>
            </a:r>
            <a:endParaRPr lang="en-US" altLang="en-US" sz="2400" i="1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66" name="Jeopard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5" name="Jeopardy theme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6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6" name="Jeopardy theme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64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4981575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5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 panose="030F0702030302020204" pitchFamily="66" charset="0"/>
              </a:rPr>
              <a:t>Daily Double 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981200" y="5746750"/>
            <a:ext cx="5543550" cy="1111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5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 panose="030F0702030302020204" pitchFamily="66" charset="0"/>
              </a:rPr>
              <a:t>Daily Double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041525" y="2005013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355725" y="2309813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050925" y="1547813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828800" y="1828800"/>
            <a:ext cx="58547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i="1">
                <a:latin typeface="Times New Roman" panose="02020603050405020304" pitchFamily="18" charset="0"/>
              </a:rPr>
              <a:t> </a:t>
            </a:r>
            <a:r>
              <a:rPr lang="en-US" altLang="en-US" sz="3200" i="1">
                <a:solidFill>
                  <a:srgbClr val="FFFFFF"/>
                </a:solidFill>
              </a:rPr>
              <a:t>This organelle </a:t>
            </a:r>
            <a:r>
              <a:rPr lang="en-US" altLang="en-US" sz="3200" b="1" i="1">
                <a:solidFill>
                  <a:srgbClr val="FFFFFF"/>
                </a:solidFill>
              </a:rPr>
              <a:t>only appears in plant cells</a:t>
            </a:r>
            <a:r>
              <a:rPr lang="en-US" altLang="en-US" sz="3200" i="1">
                <a:solidFill>
                  <a:srgbClr val="FFFFFF"/>
                </a:solidFill>
              </a:rPr>
              <a:t> and provides structure and support for the cell because it is made of cellulose.</a:t>
            </a:r>
          </a:p>
        </p:txBody>
      </p:sp>
      <p:pic>
        <p:nvPicPr>
          <p:cNvPr id="13324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ailydoub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676400" y="28194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36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4" fill="hold"/>
                                        <p:tgtEl>
                                          <p:spTgt spid="133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4"/>
                </p:tgtEl>
              </p:cMediaNode>
            </p:audio>
          </p:childTnLst>
        </p:cTn>
      </p:par>
    </p:tnLst>
    <p:bldLst>
      <p:bldP spid="1332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09800" y="2819400"/>
            <a:ext cx="47640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 a cell wall?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84325" y="1852613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19200" y="2438400"/>
            <a:ext cx="5791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 Proteins are made by this organelle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600200" y="2743200"/>
            <a:ext cx="535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    What is a ribosome?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600200" y="457200"/>
            <a:ext cx="5486400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4400" i="1">
                <a:latin typeface="Times New Roman" panose="02020603050405020304" pitchFamily="18" charset="0"/>
              </a:rPr>
              <a:t>This organelle produces, stores, and releases most</a:t>
            </a:r>
            <a:br>
              <a:rPr lang="en-US" altLang="en-US" sz="4400" i="1">
                <a:latin typeface="Times New Roman" panose="02020603050405020304" pitchFamily="18" charset="0"/>
              </a:rPr>
            </a:br>
            <a:r>
              <a:rPr lang="en-US" altLang="en-US" sz="4400" i="1">
                <a:latin typeface="Times New Roman" panose="02020603050405020304" pitchFamily="18" charset="0"/>
              </a:rPr>
              <a:t>of the energy needed by the cell; sometimes called the “powerhouse” of the cell.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143000" y="2133600"/>
            <a:ext cx="617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 What is a mitochondria?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447800" y="762000"/>
            <a:ext cx="60960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This organelle is used to package materials for export out of the cell or movement around inside the cell.</a:t>
            </a:r>
          </a:p>
          <a:p>
            <a:r>
              <a:rPr lang="en-US" altLang="en-US" sz="4000" i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i="1">
                <a:solidFill>
                  <a:srgbClr val="FFFFFF"/>
                </a:solidFill>
                <a:latin typeface="Times New Roman" panose="02020603050405020304" pitchFamily="18" charset="0"/>
              </a:rPr>
              <a:t>--This is a system of 	membranes that usually 	surround the nucleus.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-92075" y="100013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90600" y="2209800"/>
            <a:ext cx="726122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 the endoplasmic reticulum?</a:t>
            </a:r>
          </a:p>
          <a:p>
            <a:endParaRPr lang="en-US" altLang="en-US" sz="4400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71600" y="1752600"/>
            <a:ext cx="46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90600" y="5029200"/>
            <a:ext cx="63404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Name this organelle and describe its function.</a:t>
            </a:r>
          </a:p>
        </p:txBody>
      </p:sp>
      <p:pic>
        <p:nvPicPr>
          <p:cNvPr id="25606" name="Picture 6" descr="plant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489743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5867400" y="1447800"/>
            <a:ext cx="2438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371600" y="1981200"/>
            <a:ext cx="5867400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 the </a:t>
            </a:r>
            <a:r>
              <a:rPr lang="en-US" altLang="en-US" sz="4400" b="1" i="1">
                <a:solidFill>
                  <a:srgbClr val="FFFFFF"/>
                </a:solidFill>
                <a:latin typeface="Times New Roman" panose="02020603050405020304" pitchFamily="18" charset="0"/>
              </a:rPr>
              <a:t>chloroplast</a:t>
            </a:r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? </a:t>
            </a:r>
          </a:p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i="1">
                <a:solidFill>
                  <a:srgbClr val="FFFFFF"/>
                </a:solidFill>
                <a:latin typeface="Times New Roman" panose="02020603050405020304" pitchFamily="18" charset="0"/>
              </a:rPr>
              <a:t>--Makes food for plant</a:t>
            </a:r>
          </a:p>
          <a:p>
            <a:r>
              <a:rPr lang="en-US" altLang="en-US" sz="3200" i="1">
                <a:solidFill>
                  <a:srgbClr val="FFFFFF"/>
                </a:solidFill>
                <a:latin typeface="Times New Roman" panose="02020603050405020304" pitchFamily="18" charset="0"/>
              </a:rPr>
              <a:t>	--holds chlorophyll</a:t>
            </a:r>
          </a:p>
          <a:p>
            <a:r>
              <a:rPr lang="en-US" altLang="en-US" sz="3200" i="1">
                <a:solidFill>
                  <a:srgbClr val="FFFFFF"/>
                </a:solidFill>
                <a:latin typeface="Times New Roman" panose="02020603050405020304" pitchFamily="18" charset="0"/>
              </a:rPr>
              <a:t>	--uses light energy to make 	sugar from CO2 &amp; H2O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14400" y="1371600"/>
            <a:ext cx="73152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i="1">
                <a:solidFill>
                  <a:srgbClr val="FFFFFF"/>
                </a:solidFill>
              </a:rPr>
              <a:t>   This is a type of cell without a nucleus and no membrane-bound organelles.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46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05000" y="3810000"/>
            <a:ext cx="5334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Name these two structures found in plant cells </a:t>
            </a:r>
          </a:p>
        </p:txBody>
      </p:sp>
      <p:pic>
        <p:nvPicPr>
          <p:cNvPr id="27652" name="Picture 4" descr="plant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3733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4343400" y="2438400"/>
            <a:ext cx="3048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5562600" y="990600"/>
            <a:ext cx="1905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6477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is:</a:t>
            </a:r>
          </a:p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  1) vacuole</a:t>
            </a:r>
          </a:p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  2) cell wall</a:t>
            </a:r>
            <a:endParaRPr lang="en-US" altLang="en-US" sz="3600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22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9600" y="4191000"/>
            <a:ext cx="7772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Name the three structures in this picture of human cheek cells. </a:t>
            </a:r>
            <a:r>
              <a:rPr lang="en-US" altLang="en-US" sz="3600" i="1">
                <a:solidFill>
                  <a:srgbClr val="FFFFFF"/>
                </a:solidFill>
                <a:latin typeface="Times New Roman" panose="02020603050405020304" pitchFamily="18" charset="0"/>
              </a:rPr>
              <a:t>(must have all 3)  </a:t>
            </a:r>
          </a:p>
        </p:txBody>
      </p:sp>
      <p:pic>
        <p:nvPicPr>
          <p:cNvPr id="30726" name="Picture 6" descr="CheelCellH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410200" y="1905000"/>
            <a:ext cx="12192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4800600" y="2209800"/>
            <a:ext cx="1143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4953000" y="2667000"/>
            <a:ext cx="838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H="1">
            <a:off x="4876800" y="2895600"/>
            <a:ext cx="1219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019800" y="1981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6096000" y="2743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23</a:t>
            </a:r>
          </a:p>
        </p:txBody>
      </p:sp>
      <p:pic>
        <p:nvPicPr>
          <p:cNvPr id="31754" name="Picture 10" descr="CheelCellH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4800600" y="3200400"/>
            <a:ext cx="1143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>
            <a:off x="4953000" y="3657600"/>
            <a:ext cx="838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4876800" y="3886200"/>
            <a:ext cx="1219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38200" y="4419600"/>
            <a:ext cx="7086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The arrow is pointing to the </a:t>
            </a:r>
            <a:r>
              <a:rPr lang="en-US" altLang="en-US" sz="4400" b="1" i="1">
                <a:solidFill>
                  <a:srgbClr val="FFFFFF"/>
                </a:solidFill>
                <a:latin typeface="Times New Roman" panose="02020603050405020304" pitchFamily="18" charset="0"/>
              </a:rPr>
              <a:t>_________</a:t>
            </a:r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 in a plant cell.</a:t>
            </a:r>
          </a:p>
        </p:txBody>
      </p:sp>
      <p:pic>
        <p:nvPicPr>
          <p:cNvPr id="35846" name="Picture 6" descr="plantcell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33289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4191000" y="14478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981200" y="2895600"/>
            <a:ext cx="5260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 a chloroplast?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26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447800" y="1905000"/>
            <a:ext cx="65532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This organelle modifies, packages and transports materials out of the cell.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524000" y="2438400"/>
            <a:ext cx="5791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 are the </a:t>
            </a:r>
          </a:p>
          <a:p>
            <a:r>
              <a:rPr lang="en-US" altLang="en-US" sz="4400" b="1" i="1">
                <a:solidFill>
                  <a:srgbClr val="FFFFFF"/>
                </a:solidFill>
                <a:latin typeface="Times New Roman" panose="02020603050405020304" pitchFamily="18" charset="0"/>
              </a:rPr>
              <a:t>Golgi Bodies</a:t>
            </a:r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?</a:t>
            </a:r>
            <a:endParaRPr lang="en-US" altLang="en-US" sz="4400" b="1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295400" y="2362200"/>
            <a:ext cx="67056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This jelly-like material flows inside the cell membrane around all of the organelles.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29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590800" y="3048000"/>
            <a:ext cx="5383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 the cytoplasm?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4099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57400" y="2590800"/>
            <a:ext cx="510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 prokaryotic?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0"/>
            <a:ext cx="46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-92075" y="-52388"/>
            <a:ext cx="7429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066800" y="2209800"/>
            <a:ext cx="70104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This is the protective layer around all cells and it regulates what goes into and out of the cell.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31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286000" y="2667000"/>
            <a:ext cx="64214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 the cell membrane?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32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676400" y="2209800"/>
            <a:ext cx="67056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digests worn out organelles, breaks down food molecules, and cell wastes? </a:t>
            </a:r>
          </a:p>
          <a:p>
            <a:endParaRPr lang="en-US" altLang="en-US" sz="4400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33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678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 a lysosome?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-92075" y="-52388"/>
            <a:ext cx="7429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34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600200" y="1981200"/>
            <a:ext cx="59436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 the difference between </a:t>
            </a:r>
            <a:r>
              <a:rPr lang="en-US" altLang="en-US" sz="4400" b="1" i="1">
                <a:solidFill>
                  <a:srgbClr val="FFFFFF"/>
                </a:solidFill>
                <a:latin typeface="Times New Roman" panose="02020603050405020304" pitchFamily="18" charset="0"/>
              </a:rPr>
              <a:t>Rough </a:t>
            </a:r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endoplasmic reticulum and </a:t>
            </a:r>
            <a:r>
              <a:rPr lang="en-US" altLang="en-US" sz="4400" b="1" i="1">
                <a:solidFill>
                  <a:srgbClr val="FFFFFF"/>
                </a:solidFill>
                <a:latin typeface="Times New Roman" panose="02020603050405020304" pitchFamily="18" charset="0"/>
              </a:rPr>
              <a:t>Smooth</a:t>
            </a:r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 ER?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763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i="1">
                <a:solidFill>
                  <a:srgbClr val="FFFFFF"/>
                </a:solidFill>
                <a:latin typeface="Times New Roman" panose="02020603050405020304" pitchFamily="18" charset="0"/>
              </a:rPr>
              <a:t>--Rough ER is ER that has ribosomes attached.</a:t>
            </a:r>
          </a:p>
          <a:p>
            <a:endParaRPr lang="en-US" altLang="en-US" sz="4000" i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r>
              <a:rPr lang="en-US" altLang="en-US" sz="4000" i="1">
                <a:solidFill>
                  <a:srgbClr val="FFFFFF"/>
                </a:solidFill>
                <a:latin typeface="Times New Roman" panose="02020603050405020304" pitchFamily="18" charset="0"/>
              </a:rPr>
              <a:t>--Smooth ER has NO ribosomes attached.</a:t>
            </a:r>
          </a:p>
          <a:p>
            <a:endParaRPr lang="en-US" altLang="en-US" sz="4000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36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279525" y="938213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 rot="5400000">
            <a:off x="-1057275" y="2886075"/>
            <a:ext cx="3629025" cy="752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 Antiqua" panose="02040602050305030304" pitchFamily="18" charset="0"/>
              </a:rPr>
              <a:t>DAILY DOUBLE</a:t>
            </a:r>
          </a:p>
        </p:txBody>
      </p:sp>
      <p:sp>
        <p:nvSpPr>
          <p:cNvPr id="61446" name="WordArt 6"/>
          <p:cNvSpPr>
            <a:spLocks noChangeArrowheads="1" noChangeShapeType="1" noTextEdit="1"/>
          </p:cNvSpPr>
          <p:nvPr/>
        </p:nvSpPr>
        <p:spPr bwMode="auto">
          <a:xfrm rot="5400000">
            <a:off x="6638925" y="2886075"/>
            <a:ext cx="3629025" cy="752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4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ook Antiqua" panose="02040602050305030304" pitchFamily="18" charset="0"/>
              </a:rPr>
              <a:t>DAILY DOUBLE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209800" y="5334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3200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49" name="Picture 9">
            <a:hlinkClick r:id="" action="ppaction://ole?verb=0"/>
          </p:cNvPr>
          <p:cNvPicPr>
            <a:picLocks noRot="1" noChangeAspect="1" noChangeArrowheads="1"/>
          </p:cNvPicPr>
          <p:nvPr>
            <a:wavAudioFile r:embed="rId1" name="dailydoub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1981200" y="228600"/>
            <a:ext cx="5257800" cy="64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Which of the following would you </a:t>
            </a:r>
            <a:r>
              <a:rPr lang="en-US" altLang="en-US" sz="4400" b="1" i="1">
                <a:solidFill>
                  <a:srgbClr val="FFFFFF"/>
                </a:solidFill>
                <a:latin typeface="Times New Roman" panose="02020603050405020304" pitchFamily="18" charset="0"/>
              </a:rPr>
              <a:t>not</a:t>
            </a:r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 find in a bacterial (prokaryotic) cell? </a:t>
            </a:r>
          </a:p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600" i="1">
                <a:solidFill>
                  <a:srgbClr val="FFFFFF"/>
                </a:solidFill>
                <a:latin typeface="Times New Roman" panose="02020603050405020304" pitchFamily="18" charset="0"/>
              </a:rPr>
              <a:t>-ribosomes</a:t>
            </a:r>
          </a:p>
          <a:p>
            <a:r>
              <a:rPr lang="en-US" altLang="en-US" sz="3600" i="1">
                <a:solidFill>
                  <a:srgbClr val="FFFFFF"/>
                </a:solidFill>
                <a:latin typeface="Times New Roman" panose="02020603050405020304" pitchFamily="18" charset="0"/>
              </a:rPr>
              <a:t>	-cell membrane</a:t>
            </a:r>
          </a:p>
          <a:p>
            <a:r>
              <a:rPr lang="en-US" altLang="en-US" sz="3600" i="1">
                <a:solidFill>
                  <a:srgbClr val="FFFFFF"/>
                </a:solidFill>
                <a:latin typeface="Times New Roman" panose="02020603050405020304" pitchFamily="18" charset="0"/>
              </a:rPr>
              <a:t>	-golgi bodies</a:t>
            </a:r>
          </a:p>
          <a:p>
            <a:r>
              <a:rPr lang="en-US" altLang="en-US" sz="3600" i="1">
                <a:solidFill>
                  <a:srgbClr val="FFFFFF"/>
                </a:solidFill>
                <a:latin typeface="Times New Roman" panose="02020603050405020304" pitchFamily="18" charset="0"/>
              </a:rPr>
              <a:t>	-DNA</a:t>
            </a:r>
          </a:p>
          <a:p>
            <a:r>
              <a:rPr lang="en-US" altLang="en-US" sz="4400" i="1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4" fill="hold"/>
                                        <p:tgtEl>
                                          <p:spTgt spid="614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9"/>
                </p:tgtEl>
              </p:cMediaNode>
            </p:audio>
          </p:childTnLst>
        </p:cTn>
      </p:par>
    </p:tnLst>
    <p:bldLst>
      <p:bldP spid="6145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37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447800" y="1828800"/>
            <a:ext cx="51831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 golgi bodies?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-92075" y="-52388"/>
            <a:ext cx="7429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38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990600" y="609600"/>
            <a:ext cx="7239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organelle is shown in these pictures? </a:t>
            </a:r>
          </a:p>
        </p:txBody>
      </p:sp>
      <p:pic>
        <p:nvPicPr>
          <p:cNvPr id="63493" name="Picture 5" descr="interact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mitochond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368617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39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447800" y="190500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 mitochondria?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819400" y="2209800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971800" y="22098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95400" y="16764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355725" y="1776413"/>
            <a:ext cx="5807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279525" y="1700213"/>
            <a:ext cx="65690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0"/>
            <a:ext cx="46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22325" y="557213"/>
            <a:ext cx="7559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93725" y="709613"/>
            <a:ext cx="7940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09600" y="1676400"/>
            <a:ext cx="83058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 This term describes a cell </a:t>
            </a:r>
            <a:r>
              <a:rPr lang="en-US" altLang="en-US" sz="4400" b="1" i="1">
                <a:solidFill>
                  <a:srgbClr val="FFFFFF"/>
                </a:solidFill>
                <a:latin typeface="Times New Roman" panose="02020603050405020304" pitchFamily="18" charset="0"/>
              </a:rPr>
              <a:t>with</a:t>
            </a:r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 a nucleus and </a:t>
            </a:r>
            <a:r>
              <a:rPr lang="en-US" altLang="en-US" sz="4400" b="1" i="1">
                <a:solidFill>
                  <a:srgbClr val="FFFFFF"/>
                </a:solidFill>
                <a:latin typeface="Times New Roman" panose="02020603050405020304" pitchFamily="18" charset="0"/>
              </a:rPr>
              <a:t>with </a:t>
            </a:r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membrane-bound organelles.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7924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 What does the structure do that the arrow is pointing to? </a:t>
            </a:r>
          </a:p>
        </p:txBody>
      </p:sp>
      <p:pic>
        <p:nvPicPr>
          <p:cNvPr id="65548" name="Picture 12" descr="cell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0892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1752600" y="4800600"/>
            <a:ext cx="1981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41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838200" y="2438400"/>
            <a:ext cx="80010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en-US" sz="4400" b="1" i="1">
                <a:solidFill>
                  <a:srgbClr val="FFFFFF"/>
                </a:solidFill>
                <a:latin typeface="Times New Roman" panose="02020603050405020304" pitchFamily="18" charset="0"/>
              </a:rPr>
              <a:t>vacuole</a:t>
            </a:r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 stores water, waste, food and other cellular materials until the cell needs it.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-92075" y="-52388"/>
            <a:ext cx="7429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905000" y="54864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4400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7592" name="Picture 8" descr="chloroplast-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3268663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1676400" y="533400"/>
            <a:ext cx="6400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i="1">
                <a:solidFill>
                  <a:srgbClr val="FFFFFF"/>
                </a:solidFill>
                <a:latin typeface="Times New Roman" panose="02020603050405020304" pitchFamily="18" charset="0"/>
              </a:rPr>
              <a:t>This organelle is found only in plant cells.  What is it?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43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295400" y="20574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Chloroplast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44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828800" y="381000"/>
            <a:ext cx="5791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Is this a picture of a </a:t>
            </a:r>
            <a:r>
              <a:rPr lang="en-US" altLang="en-US" sz="4400" b="1" i="1">
                <a:solidFill>
                  <a:srgbClr val="FFFFFF"/>
                </a:solidFill>
                <a:latin typeface="Times New Roman" panose="02020603050405020304" pitchFamily="18" charset="0"/>
              </a:rPr>
              <a:t>plant or an animal cell</a:t>
            </a:r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8194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45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981200" y="2667000"/>
            <a:ext cx="5492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 an animal cell?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-92075" y="-52388"/>
            <a:ext cx="7429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46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6248400" y="26670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6705600" y="3429000"/>
            <a:ext cx="677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B</a:t>
            </a:r>
          </a:p>
        </p:txBody>
      </p:sp>
      <p:pic>
        <p:nvPicPr>
          <p:cNvPr id="71690" name="Picture 10" descr="cell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36496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1295400" y="457200"/>
            <a:ext cx="716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i="1">
                <a:latin typeface="Times New Roman" panose="02020603050405020304" pitchFamily="18" charset="0"/>
              </a:rPr>
              <a:t>Identify what the arrows are pointing to on this picture of a corn cell.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1447800" y="5334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4400" b="1" i="1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H="1">
            <a:off x="4800600" y="3810000"/>
            <a:ext cx="190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 flipH="1">
            <a:off x="4267200" y="3200400"/>
            <a:ext cx="1981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47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295400" y="11430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Chloroplast and vacuole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 . </a:t>
            </a:r>
          </a:p>
        </p:txBody>
      </p:sp>
      <p:pic>
        <p:nvPicPr>
          <p:cNvPr id="79876" name="Picture 4" descr="Cheek%20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0"/>
            <a:ext cx="11704638" cy="87788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0" y="5257800"/>
            <a:ext cx="3276600" cy="14414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Name this and this</a:t>
            </a: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V="1">
            <a:off x="1905000" y="4800600"/>
            <a:ext cx="5029200" cy="152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V="1">
            <a:off x="2438400" y="3657600"/>
            <a:ext cx="1981200" cy="1981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49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219200" y="1828800"/>
            <a:ext cx="6049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Cytoplasm and membrane</a:t>
            </a:r>
          </a:p>
        </p:txBody>
      </p:sp>
      <p:pic>
        <p:nvPicPr>
          <p:cNvPr id="74757" name="Picture 5" descr="Cheek%20C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3581400" cy="26860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147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05000" y="2667000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 Eukaryotic?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-92075" y="-52388"/>
            <a:ext cx="742950" cy="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50</a:t>
            </a:r>
          </a:p>
        </p:txBody>
      </p:sp>
      <p:pic>
        <p:nvPicPr>
          <p:cNvPr id="75787" name="Picture 11" descr="04-06_prokaryotic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620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4724400" y="3200400"/>
            <a:ext cx="60960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Oval 13"/>
          <p:cNvSpPr>
            <a:spLocks noChangeArrowheads="1"/>
          </p:cNvSpPr>
          <p:nvPr/>
        </p:nvSpPr>
        <p:spPr bwMode="auto">
          <a:xfrm>
            <a:off x="3581400" y="3124200"/>
            <a:ext cx="2743200" cy="1524000"/>
          </a:xfrm>
          <a:prstGeom prst="ellips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381000" y="4724400"/>
            <a:ext cx="8007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 i="1">
                <a:solidFill>
                  <a:srgbClr val="090703"/>
                </a:solidFill>
                <a:latin typeface="Times New Roman" panose="02020603050405020304" pitchFamily="18" charset="0"/>
              </a:rPr>
              <a:t>What is the scientific name for the </a:t>
            </a:r>
          </a:p>
          <a:p>
            <a:r>
              <a:rPr lang="en-US" altLang="en-US" sz="3600" b="1" i="1">
                <a:solidFill>
                  <a:srgbClr val="090703"/>
                </a:solidFill>
                <a:latin typeface="Times New Roman" panose="02020603050405020304" pitchFamily="18" charset="0"/>
              </a:rPr>
              <a:t>“tail-like” organelle in the purple circle?</a:t>
            </a:r>
            <a:r>
              <a:rPr lang="en-US" altLang="en-US" sz="3600" i="1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51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981200" y="24384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 flagella?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52</a:t>
            </a:r>
          </a:p>
        </p:txBody>
      </p:sp>
      <p:sp>
        <p:nvSpPr>
          <p:cNvPr id="77829" name="WordArt 5"/>
          <p:cNvSpPr>
            <a:spLocks noChangeArrowheads="1" noChangeShapeType="1" noTextEdit="1"/>
          </p:cNvSpPr>
          <p:nvPr/>
        </p:nvSpPr>
        <p:spPr bwMode="auto">
          <a:xfrm>
            <a:off x="2057400" y="533400"/>
            <a:ext cx="50292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FINAL JEOPARDY</a:t>
            </a:r>
          </a:p>
        </p:txBody>
      </p:sp>
      <p:pic>
        <p:nvPicPr>
          <p:cNvPr id="77830" name="Jeopard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267200" y="2438400"/>
            <a:ext cx="184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5400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4175125" y="1700213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4400" i="1">
              <a:latin typeface="Times New Roman" panose="02020603050405020304" pitchFamily="18" charset="0"/>
            </a:endParaRPr>
          </a:p>
        </p:txBody>
      </p:sp>
      <p:pic>
        <p:nvPicPr>
          <p:cNvPr id="77835" name="Jeopardy theme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6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6" name="Jeopardy theme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-5595938" y="186531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-5595938" y="186531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-5595938" y="186531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-5595938" y="186531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860" name="Text Box 36"/>
          <p:cNvSpPr txBox="1">
            <a:spLocks noChangeArrowheads="1"/>
          </p:cNvSpPr>
          <p:nvPr/>
        </p:nvSpPr>
        <p:spPr bwMode="auto">
          <a:xfrm>
            <a:off x="0" y="2286000"/>
            <a:ext cx="91440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i="1">
                <a:latin typeface="Times New Roman" panose="02020603050405020304" pitchFamily="18" charset="0"/>
              </a:rPr>
              <a:t>List two differences between 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 i="1">
                <a:latin typeface="Times New Roman" panose="02020603050405020304" pitchFamily="18" charset="0"/>
              </a:rPr>
              <a:t>plant and animal cells.</a:t>
            </a:r>
          </a:p>
        </p:txBody>
      </p:sp>
      <p:sp>
        <p:nvSpPr>
          <p:cNvPr id="77868" name="Text Box 44"/>
          <p:cNvSpPr txBox="1">
            <a:spLocks noChangeArrowheads="1"/>
          </p:cNvSpPr>
          <p:nvPr/>
        </p:nvSpPr>
        <p:spPr bwMode="auto">
          <a:xfrm>
            <a:off x="4060825" y="3886200"/>
            <a:ext cx="739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44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78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0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778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6"/>
                  </p:tgtEl>
                </p:cond>
              </p:nextCondLst>
            </p:seq>
            <p:audi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6"/>
                </p:tgtEl>
              </p:cMediaNode>
            </p:audio>
          </p:childTnLst>
        </p:cTn>
      </p:par>
    </p:tnLst>
    <p:bldLst>
      <p:bldP spid="77860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0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53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066800" y="762000"/>
            <a:ext cx="6096000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What is plants have a cell wall, and chloroplasts that animal cells do not have?</a:t>
            </a:r>
          </a:p>
          <a:p>
            <a:endParaRPr lang="en-US" altLang="en-US" sz="4400" i="1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r>
              <a:rPr lang="en-US" altLang="en-US" sz="44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	</a:t>
            </a:r>
            <a:r>
              <a:rPr lang="en-US" altLang="en-US" sz="3200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--other answers too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05000" y="1676400"/>
            <a:ext cx="60515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/>
              <a:t>This organelle is responsible</a:t>
            </a:r>
            <a:br>
              <a:rPr lang="en-US" altLang="en-US" sz="3600"/>
            </a:br>
            <a:r>
              <a:rPr lang="en-US" altLang="en-US" sz="3600"/>
              <a:t>for coordinating the cell </a:t>
            </a:r>
            <a:br>
              <a:rPr lang="en-US" altLang="en-US" sz="3600"/>
            </a:br>
            <a:r>
              <a:rPr lang="en-US" altLang="en-US" sz="3600"/>
              <a:t>activities and reproduction; </a:t>
            </a:r>
            <a:br>
              <a:rPr lang="en-US" altLang="en-US" sz="3600"/>
            </a:br>
            <a:r>
              <a:rPr lang="en-US" altLang="en-US" sz="3600"/>
              <a:t>sometimes called the “brain” </a:t>
            </a:r>
            <a:br>
              <a:rPr lang="en-US" altLang="en-US" sz="3600"/>
            </a:br>
            <a:r>
              <a:rPr lang="en-US" altLang="en-US" sz="3600"/>
              <a:t>of the cell.</a:t>
            </a:r>
          </a:p>
          <a:p>
            <a:endParaRPr lang="en-US" altLang="en-US" sz="3600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0" y="22860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4400" i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182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195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57400" y="2514600"/>
            <a:ext cx="49641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 the nucleus?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46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66800" y="2286000"/>
            <a:ext cx="70104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This cell type has a cell wall, chloroplasts, and often a big vacuole.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715000"/>
            <a:ext cx="685800" cy="8382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7864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4400" i="1">
              <a:latin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0"/>
            <a:ext cx="463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i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819400" y="2133600"/>
            <a:ext cx="3352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i="1">
                <a:solidFill>
                  <a:srgbClr val="FFFFFF"/>
                </a:solidFill>
                <a:latin typeface="Times New Roman" panose="02020603050405020304" pitchFamily="18" charset="0"/>
              </a:rPr>
              <a:t>What is a plant cell?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2065</TotalTime>
  <Words>612</Words>
  <Application>Microsoft Office PowerPoint</Application>
  <PresentationFormat>On-screen Show (4:3)</PresentationFormat>
  <Paragraphs>170</Paragraphs>
  <Slides>53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Times New Roman</vt:lpstr>
      <vt:lpstr>Arial</vt:lpstr>
      <vt:lpstr>Wingdings</vt:lpstr>
      <vt:lpstr>Mountain Top</vt:lpstr>
      <vt:lpstr>Cell Jeopardy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Dark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Jeopardy</dc:title>
  <dc:creator>Angwenyi</dc:creator>
  <cp:lastModifiedBy>David Angwenyi</cp:lastModifiedBy>
  <cp:revision>157</cp:revision>
  <dcterms:created xsi:type="dcterms:W3CDTF">2003-02-07T00:37:11Z</dcterms:created>
  <dcterms:modified xsi:type="dcterms:W3CDTF">2016-12-01T03:20:28Z</dcterms:modified>
</cp:coreProperties>
</file>